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6" r:id="rId2"/>
    <p:sldId id="300" r:id="rId3"/>
    <p:sldId id="277" r:id="rId4"/>
  </p:sldIdLst>
  <p:sldSz cx="10693400" cy="7561263"/>
  <p:notesSz cx="6797675" cy="99282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AC77"/>
    <a:srgbClr val="504F53"/>
    <a:srgbClr val="005AA9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88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7E3C2-364E-43BC-8FD3-53FC6AB578D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3DC9B-B5D9-4DF5-80E9-8E557B6C1135}">
      <dgm:prSet phldrT="[Текст]" custT="1"/>
      <dgm:spPr/>
      <dgm:t>
        <a:bodyPr/>
        <a:lstStyle/>
        <a:p>
          <a:r>
            <a:rPr lang="ru-RU" sz="2600" b="1" dirty="0" smtClean="0">
              <a:solidFill>
                <a:srgbClr val="C00000"/>
              </a:solidFill>
            </a:rPr>
            <a:t>Неправомерное применение специального режима налогообложения</a:t>
          </a:r>
          <a:endParaRPr lang="ru-RU" sz="2600" b="1" dirty="0">
            <a:solidFill>
              <a:srgbClr val="C00000"/>
            </a:solidFill>
          </a:endParaRPr>
        </a:p>
      </dgm:t>
    </dgm:pt>
    <dgm:pt modelId="{1A992DD8-51A8-4EE5-9303-9CF63B39A1E4}" type="parTrans" cxnId="{719104DC-5700-4172-AEB0-6EF63BA1DAC9}">
      <dgm:prSet/>
      <dgm:spPr/>
      <dgm:t>
        <a:bodyPr/>
        <a:lstStyle/>
        <a:p>
          <a:endParaRPr lang="ru-RU"/>
        </a:p>
      </dgm:t>
    </dgm:pt>
    <dgm:pt modelId="{0ACBE6D8-297F-442A-A222-1FBAB46F4FBA}" type="sibTrans" cxnId="{719104DC-5700-4172-AEB0-6EF63BA1DAC9}">
      <dgm:prSet/>
      <dgm:spPr/>
      <dgm:t>
        <a:bodyPr/>
        <a:lstStyle/>
        <a:p>
          <a:endParaRPr lang="ru-RU"/>
        </a:p>
      </dgm:t>
    </dgm:pt>
    <dgm:pt modelId="{FDB1617E-BB71-4730-B7B5-FAB619C2EBE9}">
      <dgm:prSet phldrT="[Текст]" custT="1"/>
      <dgm:spPr/>
      <dgm:t>
        <a:bodyPr/>
        <a:lstStyle/>
        <a:p>
          <a:r>
            <a:rPr lang="ru-RU" sz="2000" dirty="0" smtClean="0"/>
            <a:t>Применение схем дробления бизнеса</a:t>
          </a:r>
          <a:endParaRPr lang="ru-RU" sz="2000" dirty="0"/>
        </a:p>
      </dgm:t>
    </dgm:pt>
    <dgm:pt modelId="{1FFFE246-AA64-494C-85E1-9395E442B351}" type="parTrans" cxnId="{C1758B99-95B3-403D-A0F4-F24FDDCC6EDC}">
      <dgm:prSet/>
      <dgm:spPr/>
      <dgm:t>
        <a:bodyPr/>
        <a:lstStyle/>
        <a:p>
          <a:endParaRPr lang="ru-RU"/>
        </a:p>
      </dgm:t>
    </dgm:pt>
    <dgm:pt modelId="{2C932417-2B61-4DF0-A220-558D7A905802}" type="sibTrans" cxnId="{C1758B99-95B3-403D-A0F4-F24FDDCC6EDC}">
      <dgm:prSet/>
      <dgm:spPr/>
      <dgm:t>
        <a:bodyPr/>
        <a:lstStyle/>
        <a:p>
          <a:endParaRPr lang="ru-RU"/>
        </a:p>
      </dgm:t>
    </dgm:pt>
    <dgm:pt modelId="{B50C2196-D17D-44E7-A719-AD67B568EE8B}">
      <dgm:prSet phldrT="[Текст]" custT="1"/>
      <dgm:spPr/>
      <dgm:t>
        <a:bodyPr/>
        <a:lstStyle/>
        <a:p>
          <a:r>
            <a:rPr lang="ru-RU" sz="2600" b="1" dirty="0" smtClean="0">
              <a:solidFill>
                <a:srgbClr val="C00000"/>
              </a:solidFill>
            </a:rPr>
            <a:t>Неправильное исчисление суммы налога, подлежащей уплате в бюджет</a:t>
          </a:r>
          <a:endParaRPr lang="ru-RU" sz="2600" b="1" dirty="0">
            <a:solidFill>
              <a:srgbClr val="C00000"/>
            </a:solidFill>
          </a:endParaRPr>
        </a:p>
      </dgm:t>
    </dgm:pt>
    <dgm:pt modelId="{1AB638CA-6E27-4000-BC7C-A3E679305EEC}" type="parTrans" cxnId="{5E02313A-C58D-4CE4-95E4-A7D16EAFE28D}">
      <dgm:prSet/>
      <dgm:spPr/>
      <dgm:t>
        <a:bodyPr/>
        <a:lstStyle/>
        <a:p>
          <a:endParaRPr lang="ru-RU"/>
        </a:p>
      </dgm:t>
    </dgm:pt>
    <dgm:pt modelId="{AABBF783-B8F5-4145-A6A9-ADA551B8C045}" type="sibTrans" cxnId="{5E02313A-C58D-4CE4-95E4-A7D16EAFE28D}">
      <dgm:prSet/>
      <dgm:spPr/>
      <dgm:t>
        <a:bodyPr/>
        <a:lstStyle/>
        <a:p>
          <a:endParaRPr lang="ru-RU"/>
        </a:p>
      </dgm:t>
    </dgm:pt>
    <dgm:pt modelId="{40313B48-DCED-4500-805F-80049AB28C9F}">
      <dgm:prSet phldrT="[Текст]" custT="1"/>
      <dgm:spPr/>
      <dgm:t>
        <a:bodyPr/>
        <a:lstStyle/>
        <a:p>
          <a:r>
            <a:rPr lang="ru-RU" sz="2000" dirty="0" smtClean="0"/>
            <a:t>Занижение суммы полученного дохода</a:t>
          </a:r>
          <a:endParaRPr lang="ru-RU" sz="2000" dirty="0"/>
        </a:p>
      </dgm:t>
    </dgm:pt>
    <dgm:pt modelId="{230B816D-D049-413D-9FBD-1F43339CAB80}" type="parTrans" cxnId="{B34F8494-D42A-4AC2-B117-63BF7837EDC6}">
      <dgm:prSet/>
      <dgm:spPr/>
      <dgm:t>
        <a:bodyPr/>
        <a:lstStyle/>
        <a:p>
          <a:endParaRPr lang="ru-RU"/>
        </a:p>
      </dgm:t>
    </dgm:pt>
    <dgm:pt modelId="{7D7E1042-AE8C-46CD-9ED1-EC1296754BA7}" type="sibTrans" cxnId="{B34F8494-D42A-4AC2-B117-63BF7837EDC6}">
      <dgm:prSet/>
      <dgm:spPr/>
      <dgm:t>
        <a:bodyPr/>
        <a:lstStyle/>
        <a:p>
          <a:endParaRPr lang="ru-RU"/>
        </a:p>
      </dgm:t>
    </dgm:pt>
    <dgm:pt modelId="{300C31AC-8C90-4607-B1A8-EFCB785B03F2}">
      <dgm:prSet phldrT="[Текст]" custT="1"/>
      <dgm:spPr/>
      <dgm:t>
        <a:bodyPr/>
        <a:lstStyle/>
        <a:p>
          <a:r>
            <a:rPr lang="ru-RU" sz="2000" dirty="0" smtClean="0"/>
            <a:t>Предоставление «нулевых» деклараций по ЕНВД</a:t>
          </a:r>
          <a:endParaRPr lang="ru-RU" sz="2000" dirty="0"/>
        </a:p>
      </dgm:t>
    </dgm:pt>
    <dgm:pt modelId="{7C0FE1A7-42BA-4519-8877-BF2D66AD4B32}" type="parTrans" cxnId="{EE6D992D-706E-40C5-8D64-E47AA8BB3D7A}">
      <dgm:prSet/>
      <dgm:spPr/>
      <dgm:t>
        <a:bodyPr/>
        <a:lstStyle/>
        <a:p>
          <a:endParaRPr lang="ru-RU"/>
        </a:p>
      </dgm:t>
    </dgm:pt>
    <dgm:pt modelId="{B107835C-BEF3-4F92-A269-1AD1E96BB8A3}" type="sibTrans" cxnId="{EE6D992D-706E-40C5-8D64-E47AA8BB3D7A}">
      <dgm:prSet/>
      <dgm:spPr/>
      <dgm:t>
        <a:bodyPr/>
        <a:lstStyle/>
        <a:p>
          <a:endParaRPr lang="ru-RU"/>
        </a:p>
      </dgm:t>
    </dgm:pt>
    <dgm:pt modelId="{26CF22B9-5EB2-4702-BCE0-250ED0AB96FB}">
      <dgm:prSet phldrT="[Текст]" custT="1"/>
      <dgm:spPr/>
      <dgm:t>
        <a:bodyPr/>
        <a:lstStyle/>
        <a:p>
          <a:r>
            <a:rPr lang="ru-RU" sz="2000" dirty="0" smtClean="0"/>
            <a:t>Превышение установленных ограничений (выручка, численность, площадь и т.п.)</a:t>
          </a:r>
          <a:endParaRPr lang="ru-RU" sz="2000" dirty="0"/>
        </a:p>
      </dgm:t>
    </dgm:pt>
    <dgm:pt modelId="{8B6D8314-E947-45AB-A85F-B4092925AA22}" type="parTrans" cxnId="{51CC06F0-3E4F-4F2B-B0A4-636C7C2057A1}">
      <dgm:prSet/>
      <dgm:spPr/>
      <dgm:t>
        <a:bodyPr/>
        <a:lstStyle/>
        <a:p>
          <a:endParaRPr lang="ru-RU"/>
        </a:p>
      </dgm:t>
    </dgm:pt>
    <dgm:pt modelId="{297A2AD5-5540-4E0C-819F-2EE439A1A60C}" type="sibTrans" cxnId="{51CC06F0-3E4F-4F2B-B0A4-636C7C2057A1}">
      <dgm:prSet/>
      <dgm:spPr/>
      <dgm:t>
        <a:bodyPr/>
        <a:lstStyle/>
        <a:p>
          <a:endParaRPr lang="ru-RU"/>
        </a:p>
      </dgm:t>
    </dgm:pt>
    <dgm:pt modelId="{F29ED62B-77FC-4442-85B8-C84A160F715A}">
      <dgm:prSet phldrT="[Текст]" custT="1"/>
      <dgm:spPr/>
      <dgm:t>
        <a:bodyPr/>
        <a:lstStyle/>
        <a:p>
          <a:r>
            <a:rPr lang="ru-RU" sz="2000" dirty="0" smtClean="0"/>
            <a:t>Неправильная квалификация договорных отношений</a:t>
          </a:r>
          <a:endParaRPr lang="ru-RU" sz="2000" dirty="0"/>
        </a:p>
      </dgm:t>
    </dgm:pt>
    <dgm:pt modelId="{5DBC81EE-0A3F-4740-961F-B01521E69ED9}" type="parTrans" cxnId="{2EA9699B-350B-482B-8525-7A57E7054B56}">
      <dgm:prSet/>
      <dgm:spPr/>
      <dgm:t>
        <a:bodyPr/>
        <a:lstStyle/>
        <a:p>
          <a:endParaRPr lang="ru-RU"/>
        </a:p>
      </dgm:t>
    </dgm:pt>
    <dgm:pt modelId="{7CE60CD9-5891-4526-A6FD-46ABB3EF6B71}" type="sibTrans" cxnId="{2EA9699B-350B-482B-8525-7A57E7054B56}">
      <dgm:prSet/>
      <dgm:spPr/>
      <dgm:t>
        <a:bodyPr/>
        <a:lstStyle/>
        <a:p>
          <a:endParaRPr lang="ru-RU"/>
        </a:p>
      </dgm:t>
    </dgm:pt>
    <dgm:pt modelId="{454FF645-5FFB-4414-930B-22996B65052E}">
      <dgm:prSet phldrT="[Текст]" custT="1"/>
      <dgm:spPr/>
      <dgm:t>
        <a:bodyPr/>
        <a:lstStyle/>
        <a:p>
          <a:r>
            <a:rPr lang="ru-RU" sz="2000" dirty="0" smtClean="0"/>
            <a:t>Занижение физического показателя, исходя из которого производится расчет</a:t>
          </a:r>
          <a:endParaRPr lang="ru-RU" sz="2000" dirty="0"/>
        </a:p>
      </dgm:t>
    </dgm:pt>
    <dgm:pt modelId="{39528F83-F648-4BF6-9B2D-073A06E06AB7}" type="parTrans" cxnId="{72E6B0A7-8D8A-4BEF-8971-159BF407E88C}">
      <dgm:prSet/>
      <dgm:spPr/>
      <dgm:t>
        <a:bodyPr/>
        <a:lstStyle/>
        <a:p>
          <a:endParaRPr lang="ru-RU"/>
        </a:p>
      </dgm:t>
    </dgm:pt>
    <dgm:pt modelId="{F27198D8-0302-46DD-B3A8-83C6700F5915}" type="sibTrans" cxnId="{72E6B0A7-8D8A-4BEF-8971-159BF407E88C}">
      <dgm:prSet/>
      <dgm:spPr/>
      <dgm:t>
        <a:bodyPr/>
        <a:lstStyle/>
        <a:p>
          <a:endParaRPr lang="ru-RU"/>
        </a:p>
      </dgm:t>
    </dgm:pt>
    <dgm:pt modelId="{473DA525-45B2-433C-AA9A-58002DECC1C6}">
      <dgm:prSet phldrT="[Текст]" custT="1"/>
      <dgm:spPr/>
      <dgm:t>
        <a:bodyPr/>
        <a:lstStyle/>
        <a:p>
          <a:r>
            <a:rPr lang="ru-RU" sz="2000" dirty="0" smtClean="0"/>
            <a:t>Неправомерное уменьшение суммы налога на сумму неуплаченных страховых взносов</a:t>
          </a:r>
          <a:endParaRPr lang="ru-RU" sz="2000" dirty="0"/>
        </a:p>
      </dgm:t>
    </dgm:pt>
    <dgm:pt modelId="{CC6D1718-9DFB-4E92-9DE7-D0B521293F79}" type="parTrans" cxnId="{C862E016-F368-4DBA-9E02-EE2DA5859E9B}">
      <dgm:prSet/>
      <dgm:spPr/>
      <dgm:t>
        <a:bodyPr/>
        <a:lstStyle/>
        <a:p>
          <a:endParaRPr lang="ru-RU"/>
        </a:p>
      </dgm:t>
    </dgm:pt>
    <dgm:pt modelId="{BC9379B5-6EF8-4A5A-A6AF-3C3AF6228B35}" type="sibTrans" cxnId="{C862E016-F368-4DBA-9E02-EE2DA5859E9B}">
      <dgm:prSet/>
      <dgm:spPr/>
      <dgm:t>
        <a:bodyPr/>
        <a:lstStyle/>
        <a:p>
          <a:endParaRPr lang="ru-RU"/>
        </a:p>
      </dgm:t>
    </dgm:pt>
    <dgm:pt modelId="{6B2D8D15-B154-4508-B937-9266B2051707}" type="pres">
      <dgm:prSet presAssocID="{0867E3C2-364E-43BC-8FD3-53FC6AB578D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21DEEE-90FE-4709-983C-60432431635C}" type="pres">
      <dgm:prSet presAssocID="{7C23DC9B-B5D9-4DF5-80E9-8E557B6C1135}" presName="compNode" presStyleCnt="0"/>
      <dgm:spPr/>
    </dgm:pt>
    <dgm:pt modelId="{581C9519-1118-442B-8D89-C498BBE61A43}" type="pres">
      <dgm:prSet presAssocID="{7C23DC9B-B5D9-4DF5-80E9-8E557B6C1135}" presName="aNode" presStyleLbl="bgShp" presStyleIdx="0" presStyleCnt="2"/>
      <dgm:spPr/>
      <dgm:t>
        <a:bodyPr/>
        <a:lstStyle/>
        <a:p>
          <a:endParaRPr lang="ru-RU"/>
        </a:p>
      </dgm:t>
    </dgm:pt>
    <dgm:pt modelId="{76A10D24-6030-4594-B175-3AE75EC5E69A}" type="pres">
      <dgm:prSet presAssocID="{7C23DC9B-B5D9-4DF5-80E9-8E557B6C1135}" presName="textNode" presStyleLbl="bgShp" presStyleIdx="0" presStyleCnt="2"/>
      <dgm:spPr/>
      <dgm:t>
        <a:bodyPr/>
        <a:lstStyle/>
        <a:p>
          <a:endParaRPr lang="ru-RU"/>
        </a:p>
      </dgm:t>
    </dgm:pt>
    <dgm:pt modelId="{AF01DBAC-C759-45A0-BDB2-651675534420}" type="pres">
      <dgm:prSet presAssocID="{7C23DC9B-B5D9-4DF5-80E9-8E557B6C1135}" presName="compChildNode" presStyleCnt="0"/>
      <dgm:spPr/>
    </dgm:pt>
    <dgm:pt modelId="{668DD55A-4F3C-4870-9785-E7A69F0A6813}" type="pres">
      <dgm:prSet presAssocID="{7C23DC9B-B5D9-4DF5-80E9-8E557B6C1135}" presName="theInnerList" presStyleCnt="0"/>
      <dgm:spPr/>
    </dgm:pt>
    <dgm:pt modelId="{5F8363E6-9337-45C0-877B-EA2AEE227E90}" type="pres">
      <dgm:prSet presAssocID="{FDB1617E-BB71-4730-B7B5-FAB619C2EBE9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17627-EE25-4BDD-BACC-1E8EE721C3FD}" type="pres">
      <dgm:prSet presAssocID="{FDB1617E-BB71-4730-B7B5-FAB619C2EBE9}" presName="aSpace2" presStyleCnt="0"/>
      <dgm:spPr/>
    </dgm:pt>
    <dgm:pt modelId="{DCCB14FF-5F54-466D-B8D9-0F32D8B0C172}" type="pres">
      <dgm:prSet presAssocID="{26CF22B9-5EB2-4702-BCE0-250ED0AB96FB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4C4B9-1623-4318-8903-6BA819EDC9C7}" type="pres">
      <dgm:prSet presAssocID="{26CF22B9-5EB2-4702-BCE0-250ED0AB96FB}" presName="aSpace2" presStyleCnt="0"/>
      <dgm:spPr/>
    </dgm:pt>
    <dgm:pt modelId="{A611313F-4A43-4636-8D0D-AD80A9CD4123}" type="pres">
      <dgm:prSet presAssocID="{F29ED62B-77FC-4442-85B8-C84A160F715A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DD619-D31B-44AF-9662-2F931C9BA76E}" type="pres">
      <dgm:prSet presAssocID="{7C23DC9B-B5D9-4DF5-80E9-8E557B6C1135}" presName="aSpace" presStyleCnt="0"/>
      <dgm:spPr/>
    </dgm:pt>
    <dgm:pt modelId="{84159F79-3A02-4F8B-96AF-E2C4943AB7FF}" type="pres">
      <dgm:prSet presAssocID="{B50C2196-D17D-44E7-A719-AD67B568EE8B}" presName="compNode" presStyleCnt="0"/>
      <dgm:spPr/>
    </dgm:pt>
    <dgm:pt modelId="{53684661-E3BC-4850-80C7-7303266367B9}" type="pres">
      <dgm:prSet presAssocID="{B50C2196-D17D-44E7-A719-AD67B568EE8B}" presName="aNode" presStyleLbl="bgShp" presStyleIdx="1" presStyleCnt="2"/>
      <dgm:spPr/>
      <dgm:t>
        <a:bodyPr/>
        <a:lstStyle/>
        <a:p>
          <a:endParaRPr lang="ru-RU"/>
        </a:p>
      </dgm:t>
    </dgm:pt>
    <dgm:pt modelId="{F8D63A4E-ADD6-49C7-A542-A17660909D49}" type="pres">
      <dgm:prSet presAssocID="{B50C2196-D17D-44E7-A719-AD67B568EE8B}" presName="textNode" presStyleLbl="bgShp" presStyleIdx="1" presStyleCnt="2"/>
      <dgm:spPr/>
      <dgm:t>
        <a:bodyPr/>
        <a:lstStyle/>
        <a:p>
          <a:endParaRPr lang="ru-RU"/>
        </a:p>
      </dgm:t>
    </dgm:pt>
    <dgm:pt modelId="{9B00E5FD-082A-4542-B4A6-BEEE3C48D192}" type="pres">
      <dgm:prSet presAssocID="{B50C2196-D17D-44E7-A719-AD67B568EE8B}" presName="compChildNode" presStyleCnt="0"/>
      <dgm:spPr/>
    </dgm:pt>
    <dgm:pt modelId="{60DC41D0-228D-4094-ADAF-553F927E3EC9}" type="pres">
      <dgm:prSet presAssocID="{B50C2196-D17D-44E7-A719-AD67B568EE8B}" presName="theInnerList" presStyleCnt="0"/>
      <dgm:spPr/>
    </dgm:pt>
    <dgm:pt modelId="{6C48E931-FDFF-444D-875B-21709FA80DF8}" type="pres">
      <dgm:prSet presAssocID="{40313B48-DCED-4500-805F-80049AB28C9F}" presName="childNode" presStyleLbl="node1" presStyleIdx="3" presStyleCnt="7" custScaleX="104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15AFE-9D34-4C82-A96D-84A011725BDC}" type="pres">
      <dgm:prSet presAssocID="{40313B48-DCED-4500-805F-80049AB28C9F}" presName="aSpace2" presStyleCnt="0"/>
      <dgm:spPr/>
    </dgm:pt>
    <dgm:pt modelId="{B1EE6C06-F4FA-457F-A421-A7B64771D2F5}" type="pres">
      <dgm:prSet presAssocID="{454FF645-5FFB-4414-930B-22996B65052E}" presName="childNode" presStyleLbl="node1" presStyleIdx="4" presStyleCnt="7" custScaleX="105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4B3CE-5C3A-476A-A45A-7D06E9C06ED4}" type="pres">
      <dgm:prSet presAssocID="{454FF645-5FFB-4414-930B-22996B65052E}" presName="aSpace2" presStyleCnt="0"/>
      <dgm:spPr/>
    </dgm:pt>
    <dgm:pt modelId="{81714A52-733F-4C2C-BA14-0E7D78E53D0D}" type="pres">
      <dgm:prSet presAssocID="{473DA525-45B2-433C-AA9A-58002DECC1C6}" presName="childNode" presStyleLbl="node1" presStyleIdx="5" presStyleCnt="7" custScaleX="108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B616-F2CA-43D5-A224-F34BAC13BF61}" type="pres">
      <dgm:prSet presAssocID="{473DA525-45B2-433C-AA9A-58002DECC1C6}" presName="aSpace2" presStyleCnt="0"/>
      <dgm:spPr/>
    </dgm:pt>
    <dgm:pt modelId="{6439F2BD-3EE0-412F-AF12-828D7347AF5A}" type="pres">
      <dgm:prSet presAssocID="{300C31AC-8C90-4607-B1A8-EFCB785B03F2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62E016-F368-4DBA-9E02-EE2DA5859E9B}" srcId="{B50C2196-D17D-44E7-A719-AD67B568EE8B}" destId="{473DA525-45B2-433C-AA9A-58002DECC1C6}" srcOrd="2" destOrd="0" parTransId="{CC6D1718-9DFB-4E92-9DE7-D0B521293F79}" sibTransId="{BC9379B5-6EF8-4A5A-A6AF-3C3AF6228B35}"/>
    <dgm:cxn modelId="{B74FB964-82CA-4757-996C-36E344C9317B}" type="presOf" srcId="{300C31AC-8C90-4607-B1A8-EFCB785B03F2}" destId="{6439F2BD-3EE0-412F-AF12-828D7347AF5A}" srcOrd="0" destOrd="0" presId="urn:microsoft.com/office/officeart/2005/8/layout/lProcess2"/>
    <dgm:cxn modelId="{C1758B99-95B3-403D-A0F4-F24FDDCC6EDC}" srcId="{7C23DC9B-B5D9-4DF5-80E9-8E557B6C1135}" destId="{FDB1617E-BB71-4730-B7B5-FAB619C2EBE9}" srcOrd="0" destOrd="0" parTransId="{1FFFE246-AA64-494C-85E1-9395E442B351}" sibTransId="{2C932417-2B61-4DF0-A220-558D7A905802}"/>
    <dgm:cxn modelId="{7A552773-A7FE-4E8F-93E5-88E1D24C3117}" type="presOf" srcId="{F29ED62B-77FC-4442-85B8-C84A160F715A}" destId="{A611313F-4A43-4636-8D0D-AD80A9CD4123}" srcOrd="0" destOrd="0" presId="urn:microsoft.com/office/officeart/2005/8/layout/lProcess2"/>
    <dgm:cxn modelId="{FA4EB67E-AF17-48B4-B3BD-4B51C3BC021F}" type="presOf" srcId="{7C23DC9B-B5D9-4DF5-80E9-8E557B6C1135}" destId="{581C9519-1118-442B-8D89-C498BBE61A43}" srcOrd="0" destOrd="0" presId="urn:microsoft.com/office/officeart/2005/8/layout/lProcess2"/>
    <dgm:cxn modelId="{51CC06F0-3E4F-4F2B-B0A4-636C7C2057A1}" srcId="{7C23DC9B-B5D9-4DF5-80E9-8E557B6C1135}" destId="{26CF22B9-5EB2-4702-BCE0-250ED0AB96FB}" srcOrd="1" destOrd="0" parTransId="{8B6D8314-E947-45AB-A85F-B4092925AA22}" sibTransId="{297A2AD5-5540-4E0C-819F-2EE439A1A60C}"/>
    <dgm:cxn modelId="{72F4151F-8BD7-46ED-A6DF-D652E043330C}" type="presOf" srcId="{40313B48-DCED-4500-805F-80049AB28C9F}" destId="{6C48E931-FDFF-444D-875B-21709FA80DF8}" srcOrd="0" destOrd="0" presId="urn:microsoft.com/office/officeart/2005/8/layout/lProcess2"/>
    <dgm:cxn modelId="{15CB8698-1DF6-4C8C-87E1-28A7B1EDEDAC}" type="presOf" srcId="{FDB1617E-BB71-4730-B7B5-FAB619C2EBE9}" destId="{5F8363E6-9337-45C0-877B-EA2AEE227E90}" srcOrd="0" destOrd="0" presId="urn:microsoft.com/office/officeart/2005/8/layout/lProcess2"/>
    <dgm:cxn modelId="{B34F8494-D42A-4AC2-B117-63BF7837EDC6}" srcId="{B50C2196-D17D-44E7-A719-AD67B568EE8B}" destId="{40313B48-DCED-4500-805F-80049AB28C9F}" srcOrd="0" destOrd="0" parTransId="{230B816D-D049-413D-9FBD-1F43339CAB80}" sibTransId="{7D7E1042-AE8C-46CD-9ED1-EC1296754BA7}"/>
    <dgm:cxn modelId="{CCBBC229-49F5-4391-AA81-4F5D63AD2638}" type="presOf" srcId="{7C23DC9B-B5D9-4DF5-80E9-8E557B6C1135}" destId="{76A10D24-6030-4594-B175-3AE75EC5E69A}" srcOrd="1" destOrd="0" presId="urn:microsoft.com/office/officeart/2005/8/layout/lProcess2"/>
    <dgm:cxn modelId="{719104DC-5700-4172-AEB0-6EF63BA1DAC9}" srcId="{0867E3C2-364E-43BC-8FD3-53FC6AB578D2}" destId="{7C23DC9B-B5D9-4DF5-80E9-8E557B6C1135}" srcOrd="0" destOrd="0" parTransId="{1A992DD8-51A8-4EE5-9303-9CF63B39A1E4}" sibTransId="{0ACBE6D8-297F-442A-A222-1FBAB46F4FBA}"/>
    <dgm:cxn modelId="{98CEC54F-1B5C-4489-82F6-0CED3E0B37C5}" type="presOf" srcId="{0867E3C2-364E-43BC-8FD3-53FC6AB578D2}" destId="{6B2D8D15-B154-4508-B937-9266B2051707}" srcOrd="0" destOrd="0" presId="urn:microsoft.com/office/officeart/2005/8/layout/lProcess2"/>
    <dgm:cxn modelId="{CBF07F27-2675-4577-94E2-60ADE520D87A}" type="presOf" srcId="{473DA525-45B2-433C-AA9A-58002DECC1C6}" destId="{81714A52-733F-4C2C-BA14-0E7D78E53D0D}" srcOrd="0" destOrd="0" presId="urn:microsoft.com/office/officeart/2005/8/layout/lProcess2"/>
    <dgm:cxn modelId="{C76B3489-871C-4420-B3E9-6C7D23DB9A92}" type="presOf" srcId="{B50C2196-D17D-44E7-A719-AD67B568EE8B}" destId="{53684661-E3BC-4850-80C7-7303266367B9}" srcOrd="0" destOrd="0" presId="urn:microsoft.com/office/officeart/2005/8/layout/lProcess2"/>
    <dgm:cxn modelId="{73ACC082-0168-44BE-8E31-80A468D76415}" type="presOf" srcId="{454FF645-5FFB-4414-930B-22996B65052E}" destId="{B1EE6C06-F4FA-457F-A421-A7B64771D2F5}" srcOrd="0" destOrd="0" presId="urn:microsoft.com/office/officeart/2005/8/layout/lProcess2"/>
    <dgm:cxn modelId="{08CA4AD2-74F7-4167-A0D5-F4CCCD0EBD05}" type="presOf" srcId="{26CF22B9-5EB2-4702-BCE0-250ED0AB96FB}" destId="{DCCB14FF-5F54-466D-B8D9-0F32D8B0C172}" srcOrd="0" destOrd="0" presId="urn:microsoft.com/office/officeart/2005/8/layout/lProcess2"/>
    <dgm:cxn modelId="{5E02313A-C58D-4CE4-95E4-A7D16EAFE28D}" srcId="{0867E3C2-364E-43BC-8FD3-53FC6AB578D2}" destId="{B50C2196-D17D-44E7-A719-AD67B568EE8B}" srcOrd="1" destOrd="0" parTransId="{1AB638CA-6E27-4000-BC7C-A3E679305EEC}" sibTransId="{AABBF783-B8F5-4145-A6A9-ADA551B8C045}"/>
    <dgm:cxn modelId="{EE6D992D-706E-40C5-8D64-E47AA8BB3D7A}" srcId="{B50C2196-D17D-44E7-A719-AD67B568EE8B}" destId="{300C31AC-8C90-4607-B1A8-EFCB785B03F2}" srcOrd="3" destOrd="0" parTransId="{7C0FE1A7-42BA-4519-8877-BF2D66AD4B32}" sibTransId="{B107835C-BEF3-4F92-A269-1AD1E96BB8A3}"/>
    <dgm:cxn modelId="{4328CD31-A5E2-4092-9DA1-E4E410428ED3}" type="presOf" srcId="{B50C2196-D17D-44E7-A719-AD67B568EE8B}" destId="{F8D63A4E-ADD6-49C7-A542-A17660909D49}" srcOrd="1" destOrd="0" presId="urn:microsoft.com/office/officeart/2005/8/layout/lProcess2"/>
    <dgm:cxn modelId="{72E6B0A7-8D8A-4BEF-8971-159BF407E88C}" srcId="{B50C2196-D17D-44E7-A719-AD67B568EE8B}" destId="{454FF645-5FFB-4414-930B-22996B65052E}" srcOrd="1" destOrd="0" parTransId="{39528F83-F648-4BF6-9B2D-073A06E06AB7}" sibTransId="{F27198D8-0302-46DD-B3A8-83C6700F5915}"/>
    <dgm:cxn modelId="{2EA9699B-350B-482B-8525-7A57E7054B56}" srcId="{7C23DC9B-B5D9-4DF5-80E9-8E557B6C1135}" destId="{F29ED62B-77FC-4442-85B8-C84A160F715A}" srcOrd="2" destOrd="0" parTransId="{5DBC81EE-0A3F-4740-961F-B01521E69ED9}" sibTransId="{7CE60CD9-5891-4526-A6FD-46ABB3EF6B71}"/>
    <dgm:cxn modelId="{61E3EA78-F4E4-451B-823D-A32A7197994E}" type="presParOf" srcId="{6B2D8D15-B154-4508-B937-9266B2051707}" destId="{1321DEEE-90FE-4709-983C-60432431635C}" srcOrd="0" destOrd="0" presId="urn:microsoft.com/office/officeart/2005/8/layout/lProcess2"/>
    <dgm:cxn modelId="{E1DED098-19C1-4385-A91D-992909669D80}" type="presParOf" srcId="{1321DEEE-90FE-4709-983C-60432431635C}" destId="{581C9519-1118-442B-8D89-C498BBE61A43}" srcOrd="0" destOrd="0" presId="urn:microsoft.com/office/officeart/2005/8/layout/lProcess2"/>
    <dgm:cxn modelId="{1A5675B1-7D8D-4D9A-8AD4-FACDC86A523B}" type="presParOf" srcId="{1321DEEE-90FE-4709-983C-60432431635C}" destId="{76A10D24-6030-4594-B175-3AE75EC5E69A}" srcOrd="1" destOrd="0" presId="urn:microsoft.com/office/officeart/2005/8/layout/lProcess2"/>
    <dgm:cxn modelId="{B4A62697-4BFC-4F5C-A7D8-C4FBB7D9EC5F}" type="presParOf" srcId="{1321DEEE-90FE-4709-983C-60432431635C}" destId="{AF01DBAC-C759-45A0-BDB2-651675534420}" srcOrd="2" destOrd="0" presId="urn:microsoft.com/office/officeart/2005/8/layout/lProcess2"/>
    <dgm:cxn modelId="{1AA9F71A-5B17-4276-9361-FB3AAAB4B73D}" type="presParOf" srcId="{AF01DBAC-C759-45A0-BDB2-651675534420}" destId="{668DD55A-4F3C-4870-9785-E7A69F0A6813}" srcOrd="0" destOrd="0" presId="urn:microsoft.com/office/officeart/2005/8/layout/lProcess2"/>
    <dgm:cxn modelId="{41205CC6-239B-4A50-B9BE-7F08D7494E34}" type="presParOf" srcId="{668DD55A-4F3C-4870-9785-E7A69F0A6813}" destId="{5F8363E6-9337-45C0-877B-EA2AEE227E90}" srcOrd="0" destOrd="0" presId="urn:microsoft.com/office/officeart/2005/8/layout/lProcess2"/>
    <dgm:cxn modelId="{657B8E7B-CCF6-41FA-A1C2-C771FF9141B8}" type="presParOf" srcId="{668DD55A-4F3C-4870-9785-E7A69F0A6813}" destId="{6B417627-EE25-4BDD-BACC-1E8EE721C3FD}" srcOrd="1" destOrd="0" presId="urn:microsoft.com/office/officeart/2005/8/layout/lProcess2"/>
    <dgm:cxn modelId="{95774388-8B58-4AD9-AC1F-4A7729E2318F}" type="presParOf" srcId="{668DD55A-4F3C-4870-9785-E7A69F0A6813}" destId="{DCCB14FF-5F54-466D-B8D9-0F32D8B0C172}" srcOrd="2" destOrd="0" presId="urn:microsoft.com/office/officeart/2005/8/layout/lProcess2"/>
    <dgm:cxn modelId="{F1503C80-5C21-437A-84C7-8DA663E81D20}" type="presParOf" srcId="{668DD55A-4F3C-4870-9785-E7A69F0A6813}" destId="{1684C4B9-1623-4318-8903-6BA819EDC9C7}" srcOrd="3" destOrd="0" presId="urn:microsoft.com/office/officeart/2005/8/layout/lProcess2"/>
    <dgm:cxn modelId="{36F23167-3402-4CC6-BCB7-D0B522689414}" type="presParOf" srcId="{668DD55A-4F3C-4870-9785-E7A69F0A6813}" destId="{A611313F-4A43-4636-8D0D-AD80A9CD4123}" srcOrd="4" destOrd="0" presId="urn:microsoft.com/office/officeart/2005/8/layout/lProcess2"/>
    <dgm:cxn modelId="{B22C8C01-1EF8-4182-931A-AF895A630054}" type="presParOf" srcId="{6B2D8D15-B154-4508-B937-9266B2051707}" destId="{494DD619-D31B-44AF-9662-2F931C9BA76E}" srcOrd="1" destOrd="0" presId="urn:microsoft.com/office/officeart/2005/8/layout/lProcess2"/>
    <dgm:cxn modelId="{5F672799-AAB3-4319-B067-574C955FA0CC}" type="presParOf" srcId="{6B2D8D15-B154-4508-B937-9266B2051707}" destId="{84159F79-3A02-4F8B-96AF-E2C4943AB7FF}" srcOrd="2" destOrd="0" presId="urn:microsoft.com/office/officeart/2005/8/layout/lProcess2"/>
    <dgm:cxn modelId="{FE7B8255-5760-423D-AFAD-E6EAF80C6624}" type="presParOf" srcId="{84159F79-3A02-4F8B-96AF-E2C4943AB7FF}" destId="{53684661-E3BC-4850-80C7-7303266367B9}" srcOrd="0" destOrd="0" presId="urn:microsoft.com/office/officeart/2005/8/layout/lProcess2"/>
    <dgm:cxn modelId="{E8526CC9-B3DC-43AD-9162-CE8C2B577042}" type="presParOf" srcId="{84159F79-3A02-4F8B-96AF-E2C4943AB7FF}" destId="{F8D63A4E-ADD6-49C7-A542-A17660909D49}" srcOrd="1" destOrd="0" presId="urn:microsoft.com/office/officeart/2005/8/layout/lProcess2"/>
    <dgm:cxn modelId="{788C5B6A-DBCD-432A-9402-A9367D99DA14}" type="presParOf" srcId="{84159F79-3A02-4F8B-96AF-E2C4943AB7FF}" destId="{9B00E5FD-082A-4542-B4A6-BEEE3C48D192}" srcOrd="2" destOrd="0" presId="urn:microsoft.com/office/officeart/2005/8/layout/lProcess2"/>
    <dgm:cxn modelId="{546A24E7-E458-4626-B769-67E513C5003E}" type="presParOf" srcId="{9B00E5FD-082A-4542-B4A6-BEEE3C48D192}" destId="{60DC41D0-228D-4094-ADAF-553F927E3EC9}" srcOrd="0" destOrd="0" presId="urn:microsoft.com/office/officeart/2005/8/layout/lProcess2"/>
    <dgm:cxn modelId="{805878EC-23C7-41E4-857C-67056AD7B131}" type="presParOf" srcId="{60DC41D0-228D-4094-ADAF-553F927E3EC9}" destId="{6C48E931-FDFF-444D-875B-21709FA80DF8}" srcOrd="0" destOrd="0" presId="urn:microsoft.com/office/officeart/2005/8/layout/lProcess2"/>
    <dgm:cxn modelId="{044EC4AD-DFD8-4300-9672-F61263EA9264}" type="presParOf" srcId="{60DC41D0-228D-4094-ADAF-553F927E3EC9}" destId="{D9B15AFE-9D34-4C82-A96D-84A011725BDC}" srcOrd="1" destOrd="0" presId="urn:microsoft.com/office/officeart/2005/8/layout/lProcess2"/>
    <dgm:cxn modelId="{36C0B1A9-8EEE-4DB7-BAAB-B04A21281757}" type="presParOf" srcId="{60DC41D0-228D-4094-ADAF-553F927E3EC9}" destId="{B1EE6C06-F4FA-457F-A421-A7B64771D2F5}" srcOrd="2" destOrd="0" presId="urn:microsoft.com/office/officeart/2005/8/layout/lProcess2"/>
    <dgm:cxn modelId="{D749DFFE-3844-4FAE-A235-4E6F79F1D993}" type="presParOf" srcId="{60DC41D0-228D-4094-ADAF-553F927E3EC9}" destId="{C854B3CE-5C3A-476A-A45A-7D06E9C06ED4}" srcOrd="3" destOrd="0" presId="urn:microsoft.com/office/officeart/2005/8/layout/lProcess2"/>
    <dgm:cxn modelId="{DE24C2BF-3CD0-49E0-8157-D3919E720185}" type="presParOf" srcId="{60DC41D0-228D-4094-ADAF-553F927E3EC9}" destId="{81714A52-733F-4C2C-BA14-0E7D78E53D0D}" srcOrd="4" destOrd="0" presId="urn:microsoft.com/office/officeart/2005/8/layout/lProcess2"/>
    <dgm:cxn modelId="{502E6596-86D8-4B4B-B803-9D1973DD74C4}" type="presParOf" srcId="{60DC41D0-228D-4094-ADAF-553F927E3EC9}" destId="{DA96B616-F2CA-43D5-A224-F34BAC13BF61}" srcOrd="5" destOrd="0" presId="urn:microsoft.com/office/officeart/2005/8/layout/lProcess2"/>
    <dgm:cxn modelId="{C99236C2-4C12-48DD-96CC-F35833B07244}" type="presParOf" srcId="{60DC41D0-228D-4094-ADAF-553F927E3EC9}" destId="{6439F2BD-3EE0-412F-AF12-828D7347AF5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C9519-1118-442B-8D89-C498BBE61A43}">
      <dsp:nvSpPr>
        <dsp:cNvPr id="0" name=""/>
        <dsp:cNvSpPr/>
      </dsp:nvSpPr>
      <dsp:spPr>
        <a:xfrm>
          <a:off x="4721" y="0"/>
          <a:ext cx="4541496" cy="60445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C00000"/>
              </a:solidFill>
            </a:rPr>
            <a:t>Неправомерное применение специального режима налогообложения</a:t>
          </a:r>
          <a:endParaRPr lang="ru-RU" sz="2600" b="1" kern="1200" dirty="0">
            <a:solidFill>
              <a:srgbClr val="C00000"/>
            </a:solidFill>
          </a:endParaRPr>
        </a:p>
      </dsp:txBody>
      <dsp:txXfrm>
        <a:off x="4721" y="0"/>
        <a:ext cx="4541496" cy="1813366"/>
      </dsp:txXfrm>
    </dsp:sp>
    <dsp:sp modelId="{5F8363E6-9337-45C0-877B-EA2AEE227E90}">
      <dsp:nvSpPr>
        <dsp:cNvPr id="0" name=""/>
        <dsp:cNvSpPr/>
      </dsp:nvSpPr>
      <dsp:spPr>
        <a:xfrm>
          <a:off x="458870" y="1813883"/>
          <a:ext cx="3633197" cy="1187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Применение схем дробления бизнеса</a:t>
          </a:r>
          <a:endParaRPr lang="ru-RU" sz="2000" kern="1200" dirty="0"/>
        </a:p>
      </dsp:txBody>
      <dsp:txXfrm>
        <a:off x="493651" y="1848664"/>
        <a:ext cx="3563635" cy="1117951"/>
      </dsp:txXfrm>
    </dsp:sp>
    <dsp:sp modelId="{DCCB14FF-5F54-466D-B8D9-0F32D8B0C172}">
      <dsp:nvSpPr>
        <dsp:cNvPr id="0" name=""/>
        <dsp:cNvSpPr/>
      </dsp:nvSpPr>
      <dsp:spPr>
        <a:xfrm>
          <a:off x="458870" y="3184090"/>
          <a:ext cx="3633197" cy="1187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Превышение установленных ограничений (выручка, численность, площадь и т.п.)</a:t>
          </a:r>
          <a:endParaRPr lang="ru-RU" sz="2000" kern="1200" dirty="0"/>
        </a:p>
      </dsp:txBody>
      <dsp:txXfrm>
        <a:off x="493651" y="3218871"/>
        <a:ext cx="3563635" cy="1117951"/>
      </dsp:txXfrm>
    </dsp:sp>
    <dsp:sp modelId="{A611313F-4A43-4636-8D0D-AD80A9CD4123}">
      <dsp:nvSpPr>
        <dsp:cNvPr id="0" name=""/>
        <dsp:cNvSpPr/>
      </dsp:nvSpPr>
      <dsp:spPr>
        <a:xfrm>
          <a:off x="458870" y="4554297"/>
          <a:ext cx="3633197" cy="1187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Неправильная квалификация договорных отношений</a:t>
          </a:r>
          <a:endParaRPr lang="ru-RU" sz="2000" kern="1200" dirty="0"/>
        </a:p>
      </dsp:txBody>
      <dsp:txXfrm>
        <a:off x="493651" y="4589078"/>
        <a:ext cx="3563635" cy="1117951"/>
      </dsp:txXfrm>
    </dsp:sp>
    <dsp:sp modelId="{53684661-E3BC-4850-80C7-7303266367B9}">
      <dsp:nvSpPr>
        <dsp:cNvPr id="0" name=""/>
        <dsp:cNvSpPr/>
      </dsp:nvSpPr>
      <dsp:spPr>
        <a:xfrm>
          <a:off x="4886830" y="0"/>
          <a:ext cx="4541496" cy="60445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C00000"/>
              </a:solidFill>
            </a:rPr>
            <a:t>Неправильное исчисление суммы налога, подлежащей уплате в бюджет</a:t>
          </a:r>
          <a:endParaRPr lang="ru-RU" sz="2600" b="1" kern="1200" dirty="0">
            <a:solidFill>
              <a:srgbClr val="C00000"/>
            </a:solidFill>
          </a:endParaRPr>
        </a:p>
      </dsp:txBody>
      <dsp:txXfrm>
        <a:off x="4886830" y="0"/>
        <a:ext cx="4541496" cy="1813366"/>
      </dsp:txXfrm>
    </dsp:sp>
    <dsp:sp modelId="{6C48E931-FDFF-444D-875B-21709FA80DF8}">
      <dsp:nvSpPr>
        <dsp:cNvPr id="0" name=""/>
        <dsp:cNvSpPr/>
      </dsp:nvSpPr>
      <dsp:spPr>
        <a:xfrm>
          <a:off x="5256580" y="1813514"/>
          <a:ext cx="3801995" cy="88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Занижение суммы полученного дохода</a:t>
          </a:r>
          <a:endParaRPr lang="ru-RU" sz="2000" kern="1200" dirty="0"/>
        </a:p>
      </dsp:txBody>
      <dsp:txXfrm>
        <a:off x="5282371" y="1839305"/>
        <a:ext cx="3750413" cy="828980"/>
      </dsp:txXfrm>
    </dsp:sp>
    <dsp:sp modelId="{B1EE6C06-F4FA-457F-A421-A7B64771D2F5}">
      <dsp:nvSpPr>
        <dsp:cNvPr id="0" name=""/>
        <dsp:cNvSpPr/>
      </dsp:nvSpPr>
      <dsp:spPr>
        <a:xfrm>
          <a:off x="5242138" y="2829548"/>
          <a:ext cx="3830879" cy="88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Занижение физического показателя, исходя из которого производится расчет</a:t>
          </a:r>
          <a:endParaRPr lang="ru-RU" sz="2000" kern="1200" dirty="0"/>
        </a:p>
      </dsp:txBody>
      <dsp:txXfrm>
        <a:off x="5267929" y="2855339"/>
        <a:ext cx="3779297" cy="828980"/>
      </dsp:txXfrm>
    </dsp:sp>
    <dsp:sp modelId="{81714A52-733F-4C2C-BA14-0E7D78E53D0D}">
      <dsp:nvSpPr>
        <dsp:cNvPr id="0" name=""/>
        <dsp:cNvSpPr/>
      </dsp:nvSpPr>
      <dsp:spPr>
        <a:xfrm>
          <a:off x="5184570" y="3845582"/>
          <a:ext cx="3946015" cy="88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Неправомерное уменьшение суммы налога на сумму неуплаченных страховых взносов</a:t>
          </a:r>
          <a:endParaRPr lang="ru-RU" sz="2000" kern="1200" dirty="0"/>
        </a:p>
      </dsp:txBody>
      <dsp:txXfrm>
        <a:off x="5210361" y="3871373"/>
        <a:ext cx="3894433" cy="828980"/>
      </dsp:txXfrm>
    </dsp:sp>
    <dsp:sp modelId="{6439F2BD-3EE0-412F-AF12-828D7347AF5A}">
      <dsp:nvSpPr>
        <dsp:cNvPr id="0" name=""/>
        <dsp:cNvSpPr/>
      </dsp:nvSpPr>
      <dsp:spPr>
        <a:xfrm>
          <a:off x="5340979" y="4861616"/>
          <a:ext cx="3633197" cy="880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Предоставление «нулевых» деклараций по ЕНВД</a:t>
          </a:r>
          <a:endParaRPr lang="ru-RU" sz="2000" kern="1200" dirty="0"/>
        </a:p>
      </dsp:txBody>
      <dsp:txXfrm>
        <a:off x="5366770" y="4887407"/>
        <a:ext cx="3581615" cy="828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fld id="{F0384727-5529-4675-B664-82BE69BAD1A0}" type="slidenum">
              <a:rPr lang="ru-RU" smtClean="0">
                <a:solidFill>
                  <a:srgbClr val="000000"/>
                </a:solidFill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4BFE7-F969-4550-BED9-BDA96DE64C4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  <p:sldLayoutId id="2147483669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9692" y="187847"/>
            <a:ext cx="10274300" cy="7226300"/>
          </a:xfrm>
          <a:prstGeom prst="rect">
            <a:avLst/>
          </a:prstGeom>
          <a:solidFill>
            <a:srgbClr val="A6A6A6">
              <a:alpha val="32941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104303" tIns="52152" rIns="104303" bIns="52152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22163" y="2739313"/>
            <a:ext cx="9793089" cy="106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94" tIns="45648" rIns="91294" bIns="45648">
            <a:spAutoFit/>
          </a:bodyPr>
          <a:lstStyle/>
          <a:p>
            <a:pPr algn="r" defTabSz="1039813"/>
            <a:r>
              <a:rPr lang="ru-RU" altLang="ru-RU" dirty="0" smtClean="0">
                <a:solidFill>
                  <a:srgbClr val="002060"/>
                </a:solidFill>
              </a:rPr>
              <a:t>Начальник отдела налогообложения юридических лиц УФНС России по Ханты-Мансийскому автономному округу-Югре</a:t>
            </a:r>
          </a:p>
          <a:p>
            <a:pPr algn="r" defTabSz="1039813"/>
            <a:r>
              <a:rPr lang="ru-RU" altLang="ru-RU" dirty="0" smtClean="0">
                <a:solidFill>
                  <a:srgbClr val="002060"/>
                </a:solidFill>
              </a:rPr>
              <a:t>О.</a:t>
            </a:r>
            <a:r>
              <a:rPr lang="en-US" altLang="ru-RU" dirty="0" smtClean="0">
                <a:solidFill>
                  <a:srgbClr val="002060"/>
                </a:solidFill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</a:rPr>
              <a:t>А.</a:t>
            </a:r>
            <a:r>
              <a:rPr lang="en-US" altLang="ru-RU" dirty="0" smtClean="0">
                <a:solidFill>
                  <a:srgbClr val="002060"/>
                </a:solidFill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</a:rPr>
              <a:t>Василенко</a:t>
            </a: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172" y="4140671"/>
            <a:ext cx="9145016" cy="1800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284" y="4716735"/>
            <a:ext cx="7848872" cy="17281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228" y="4428703"/>
            <a:ext cx="8640960" cy="21602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163" y="4428703"/>
            <a:ext cx="938224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9813"/>
            <a:endParaRPr lang="ru-RU" altLang="ru-RU" dirty="0">
              <a:solidFill>
                <a:srgbClr val="104E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180" y="3800997"/>
            <a:ext cx="8856984" cy="2139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«Риск-ориентированный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подход в организации контрольно-надзорной деятельности в части специальных налоговых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режимов, типичные ошибки и нарушения»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180975"/>
            <a:ext cx="1512168" cy="100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34332" y="396255"/>
            <a:ext cx="3060340" cy="656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46300" y="324247"/>
            <a:ext cx="33483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46300" y="180975"/>
            <a:ext cx="4345260" cy="1007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356600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i="1" dirty="0">
                <a:solidFill>
                  <a:srgbClr val="1F497D">
                    <a:lumMod val="75000"/>
                  </a:srgbClr>
                </a:solidFill>
                <a:latin typeface="Arial Narrow" pitchFamily="34" charset="0"/>
              </a:rPr>
              <a:t>Реформа контрольно-надзорной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565303"/>
              </p:ext>
            </p:extLst>
          </p:nvPr>
        </p:nvGraphicFramePr>
        <p:xfrm>
          <a:off x="450156" y="1260351"/>
          <a:ext cx="9433048" cy="6044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252238"/>
            <a:ext cx="9361040" cy="936105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Нарушения, связанные с применением плательщиками  специальных режимов налогообложения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811196" y="6732959"/>
            <a:ext cx="576064" cy="576063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9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386260" y="4572719"/>
            <a:ext cx="8382768" cy="1260475"/>
          </a:xfrm>
        </p:spPr>
        <p:txBody>
          <a:bodyPr/>
          <a:lstStyle/>
          <a:p>
            <a:pPr defTabSz="468505">
              <a:defRPr/>
            </a:pPr>
            <a:r>
              <a:rPr lang="ru-RU" sz="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Благодарю за внимание !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38" y="1398588"/>
            <a:ext cx="2849562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19622</TotalTime>
  <Words>117</Words>
  <Application>Microsoft Office PowerPoint</Application>
  <PresentationFormat>Произвольный</PresentationFormat>
  <Paragraphs>18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Present_FNS2012_A4</vt:lpstr>
      <vt:lpstr>Презентация PowerPoint</vt:lpstr>
      <vt:lpstr>Нарушения, связанные с применением плательщиками  специальных режимов налогообложения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Василенко Олеся Александровна</cp:lastModifiedBy>
  <cp:revision>205</cp:revision>
  <cp:lastPrinted>2015-05-19T09:43:50Z</cp:lastPrinted>
  <dcterms:created xsi:type="dcterms:W3CDTF">2013-02-14T04:24:52Z</dcterms:created>
  <dcterms:modified xsi:type="dcterms:W3CDTF">2020-12-11T08:37:22Z</dcterms:modified>
</cp:coreProperties>
</file>